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436" r:id="rId2"/>
    <p:sldId id="397" r:id="rId3"/>
    <p:sldId id="311" r:id="rId4"/>
    <p:sldId id="312" r:id="rId5"/>
    <p:sldId id="409" r:id="rId6"/>
    <p:sldId id="437" r:id="rId7"/>
    <p:sldId id="406" r:id="rId8"/>
    <p:sldId id="408" r:id="rId9"/>
    <p:sldId id="313" r:id="rId10"/>
    <p:sldId id="373" r:id="rId11"/>
    <p:sldId id="446" r:id="rId12"/>
    <p:sldId id="441" r:id="rId13"/>
    <p:sldId id="443" r:id="rId14"/>
    <p:sldId id="442" r:id="rId15"/>
    <p:sldId id="378" r:id="rId16"/>
    <p:sldId id="405" r:id="rId17"/>
    <p:sldId id="386" r:id="rId18"/>
    <p:sldId id="389" r:id="rId19"/>
    <p:sldId id="392" r:id="rId20"/>
    <p:sldId id="316" r:id="rId21"/>
    <p:sldId id="363" r:id="rId22"/>
    <p:sldId id="444" r:id="rId23"/>
    <p:sldId id="445" r:id="rId24"/>
    <p:sldId id="365" r:id="rId25"/>
    <p:sldId id="367" r:id="rId26"/>
    <p:sldId id="369" r:id="rId27"/>
    <p:sldId id="372" r:id="rId28"/>
    <p:sldId id="377" r:id="rId29"/>
    <p:sldId id="319" r:id="rId30"/>
    <p:sldId id="435" r:id="rId31"/>
    <p:sldId id="374" r:id="rId32"/>
    <p:sldId id="448" r:id="rId33"/>
    <p:sldId id="449" r:id="rId34"/>
    <p:sldId id="450" r:id="rId35"/>
    <p:sldId id="451" r:id="rId36"/>
    <p:sldId id="452" r:id="rId37"/>
    <p:sldId id="453" r:id="rId38"/>
    <p:sldId id="320" r:id="rId39"/>
    <p:sldId id="454" r:id="rId40"/>
    <p:sldId id="462" r:id="rId41"/>
    <p:sldId id="455" r:id="rId42"/>
    <p:sldId id="460" r:id="rId43"/>
    <p:sldId id="459" r:id="rId44"/>
    <p:sldId id="461" r:id="rId45"/>
    <p:sldId id="360" r:id="rId46"/>
    <p:sldId id="457" r:id="rId47"/>
    <p:sldId id="458" r:id="rId48"/>
    <p:sldId id="463" r:id="rId49"/>
    <p:sldId id="465" r:id="rId50"/>
    <p:sldId id="464" r:id="rId51"/>
    <p:sldId id="330" r:id="rId52"/>
    <p:sldId id="439" r:id="rId53"/>
    <p:sldId id="336" r:id="rId54"/>
  </p:sldIdLst>
  <p:sldSz cx="9144000" cy="6858000" type="screen4x3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563" autoAdjust="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ony\Desktop\Quality%20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Videos\Quality%20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Videos\Quality%20tr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Videos\Quality%20tre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Turn Over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cat>
            <c:strRef>
              <c:f>Sheet1!$B$21:$B$25</c:f>
              <c:strCache>
                <c:ptCount val="5"/>
                <c:pt idx="0">
                  <c:v>1994-2000</c:v>
                </c:pt>
                <c:pt idx="1">
                  <c:v>2000-2005</c:v>
                </c:pt>
                <c:pt idx="2">
                  <c:v>2006-2010</c:v>
                </c:pt>
                <c:pt idx="3">
                  <c:v>2010-2015</c:v>
                </c:pt>
                <c:pt idx="4">
                  <c:v>2015-2018</c:v>
                </c:pt>
              </c:strCache>
            </c:strRef>
          </c:cat>
          <c:val>
            <c:numRef>
              <c:f>Sheet1!$C$21:$C$25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gapWidth val="95"/>
        <c:overlap val="100"/>
        <c:axId val="57053568"/>
        <c:axId val="57055104"/>
      </c:barChart>
      <c:catAx>
        <c:axId val="57053568"/>
        <c:scaling>
          <c:orientation val="minMax"/>
        </c:scaling>
        <c:axPos val="b"/>
        <c:majorTickMark val="none"/>
        <c:tickLblPos val="nextTo"/>
        <c:crossAx val="57055104"/>
        <c:crosses val="autoZero"/>
        <c:auto val="1"/>
        <c:lblAlgn val="ctr"/>
        <c:lblOffset val="100"/>
      </c:catAx>
      <c:valAx>
        <c:axId val="57055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Crores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053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solidFill>
            <a:srgbClr val="0000FF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066790993231121"/>
          <c:y val="0.11320754716981132"/>
          <c:w val="0.36667587604181112"/>
          <c:h val="0.7886990541276680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E1-4C99-B9E8-959E4A67FFB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E1-4C99-B9E8-959E4A67FFB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E1-4C99-B9E8-959E4A67FFB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E1-4C99-B9E8-959E4A67FFB5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E1-4C99-B9E8-959E4A67FF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 HOUSE PPM'!$E$3:$E$7</c:f>
              <c:strCache>
                <c:ptCount val="5"/>
                <c:pt idx="0">
                  <c:v>Ashok Leyland</c:v>
                </c:pt>
                <c:pt idx="1">
                  <c:v>Twin Disc</c:v>
                </c:pt>
                <c:pt idx="2">
                  <c:v>Sundaram Fastners Limited</c:v>
                </c:pt>
                <c:pt idx="3">
                  <c:v>Addition</c:v>
                </c:pt>
                <c:pt idx="4">
                  <c:v>Other Customers</c:v>
                </c:pt>
              </c:strCache>
            </c:strRef>
          </c:cat>
          <c:val>
            <c:numRef>
              <c:f>'IN HOUSE PPM'!$F$3:$F$7</c:f>
              <c:numCache>
                <c:formatCode>General</c:formatCode>
                <c:ptCount val="5"/>
                <c:pt idx="0">
                  <c:v>60</c:v>
                </c:pt>
                <c:pt idx="1">
                  <c:v>7</c:v>
                </c:pt>
                <c:pt idx="2">
                  <c:v>25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E1-4C99-B9E8-959E4A67FFB5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38117603720591"/>
          <c:y val="0.13049200217897294"/>
          <c:w val="0.33443063038172882"/>
          <c:h val="0.753155796563167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Customer PPM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PPM</c:v>
          </c:tx>
          <c:marker>
            <c:symbol val="none"/>
          </c:marker>
          <c:dLbls>
            <c:dLblPos val="t"/>
            <c:showVal val="1"/>
          </c:dLbls>
          <c:cat>
            <c:numRef>
              <c:f>'Customer PPM'!$A$2:$A$13</c:f>
              <c:numCache>
                <c:formatCode>mmm\-yy</c:formatCode>
                <c:ptCount val="12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43483</c:v>
                </c:pt>
                <c:pt idx="10">
                  <c:v>43514</c:v>
                </c:pt>
                <c:pt idx="11">
                  <c:v>43542</c:v>
                </c:pt>
              </c:numCache>
            </c:numRef>
          </c:cat>
          <c:val>
            <c:numRef>
              <c:f>'Customer PPM'!$B$2:$B$13</c:f>
              <c:numCache>
                <c:formatCode>General</c:formatCode>
                <c:ptCount val="12"/>
                <c:pt idx="0">
                  <c:v>1059</c:v>
                </c:pt>
                <c:pt idx="1">
                  <c:v>1023</c:v>
                </c:pt>
                <c:pt idx="2">
                  <c:v>956</c:v>
                </c:pt>
                <c:pt idx="3">
                  <c:v>563</c:v>
                </c:pt>
                <c:pt idx="4">
                  <c:v>253</c:v>
                </c:pt>
                <c:pt idx="5">
                  <c:v>232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57115392"/>
        <c:axId val="57116928"/>
      </c:lineChart>
      <c:dateAx>
        <c:axId val="57115392"/>
        <c:scaling>
          <c:orientation val="minMax"/>
        </c:scaling>
        <c:axPos val="b"/>
        <c:numFmt formatCode="mmm\-yy" sourceLinked="1"/>
        <c:majorTickMark val="none"/>
        <c:tickLblPos val="nextTo"/>
        <c:crossAx val="57116928"/>
        <c:crosses val="autoZero"/>
        <c:auto val="1"/>
        <c:lblOffset val="100"/>
      </c:dateAx>
      <c:valAx>
        <c:axId val="571169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PPM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115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>
          <a:solidFill>
            <a:srgbClr val="0000FF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IN HOUSE PPM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PPM</c:v>
          </c:tx>
          <c:marker>
            <c:symbol val="none"/>
          </c:marker>
          <c:dLbls>
            <c:dLblPos val="t"/>
            <c:showVal val="1"/>
          </c:dLbls>
          <c:cat>
            <c:numRef>
              <c:f>'IN HOUSE PPM'!$A$2:$A$13</c:f>
              <c:numCache>
                <c:formatCode>mmm\-yy</c:formatCode>
                <c:ptCount val="12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43483</c:v>
                </c:pt>
                <c:pt idx="10">
                  <c:v>43514</c:v>
                </c:pt>
                <c:pt idx="11">
                  <c:v>43542</c:v>
                </c:pt>
              </c:numCache>
            </c:numRef>
          </c:cat>
          <c:val>
            <c:numRef>
              <c:f>'IN HOUSE PPM'!$B$2:$B$13</c:f>
              <c:numCache>
                <c:formatCode>General</c:formatCode>
                <c:ptCount val="12"/>
                <c:pt idx="0">
                  <c:v>4985</c:v>
                </c:pt>
                <c:pt idx="1">
                  <c:v>2833</c:v>
                </c:pt>
                <c:pt idx="2">
                  <c:v>2745</c:v>
                </c:pt>
                <c:pt idx="3">
                  <c:v>2710</c:v>
                </c:pt>
                <c:pt idx="4">
                  <c:v>2656</c:v>
                </c:pt>
                <c:pt idx="5">
                  <c:v>2565</c:v>
                </c:pt>
                <c:pt idx="6">
                  <c:v>2432</c:v>
                </c:pt>
                <c:pt idx="7">
                  <c:v>2102</c:v>
                </c:pt>
              </c:numCache>
            </c:numRef>
          </c:val>
        </c:ser>
        <c:marker val="1"/>
        <c:axId val="57138176"/>
        <c:axId val="57179520"/>
      </c:lineChart>
      <c:dateAx>
        <c:axId val="57138176"/>
        <c:scaling>
          <c:orientation val="minMax"/>
        </c:scaling>
        <c:axPos val="b"/>
        <c:numFmt formatCode="mmm\-yy" sourceLinked="1"/>
        <c:majorTickMark val="none"/>
        <c:tickLblPos val="nextTo"/>
        <c:crossAx val="57179520"/>
        <c:crosses val="autoZero"/>
        <c:auto val="1"/>
        <c:lblOffset val="100"/>
      </c:dateAx>
      <c:valAx>
        <c:axId val="57179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PPM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138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>
          <a:solidFill>
            <a:srgbClr val="0000FF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 Of Customer Complaints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No of Complaints</c:v>
          </c:tx>
          <c:marker>
            <c:symbol val="none"/>
          </c:marker>
          <c:dLbls>
            <c:dLblPos val="t"/>
            <c:showVal val="1"/>
          </c:dLbls>
          <c:cat>
            <c:numRef>
              <c:f>'NO of Complanits'!$A$2:$A$13</c:f>
              <c:numCache>
                <c:formatCode>mmm\-yy</c:formatCode>
                <c:ptCount val="12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43483</c:v>
                </c:pt>
                <c:pt idx="10">
                  <c:v>43514</c:v>
                </c:pt>
                <c:pt idx="11">
                  <c:v>43542</c:v>
                </c:pt>
              </c:numCache>
            </c:numRef>
          </c:cat>
          <c:val>
            <c:numRef>
              <c:f>'NO of Complanits'!$B$2:$B$13</c:f>
              <c:numCache>
                <c:formatCode>0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57742080"/>
        <c:axId val="57743616"/>
      </c:lineChart>
      <c:dateAx>
        <c:axId val="57742080"/>
        <c:scaling>
          <c:orientation val="minMax"/>
        </c:scaling>
        <c:axPos val="b"/>
        <c:numFmt formatCode="mmm\-yy" sourceLinked="1"/>
        <c:majorTickMark val="none"/>
        <c:tickLblPos val="nextTo"/>
        <c:crossAx val="57743616"/>
        <c:crosses val="autoZero"/>
        <c:auto val="1"/>
        <c:lblOffset val="100"/>
      </c:dateAx>
      <c:valAx>
        <c:axId val="577436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VALUES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57742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>
          <a:solidFill>
            <a:srgbClr val="0000FF"/>
          </a:solidFill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9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0F7B-A492-4413-AD51-2F8561E72F34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35525" cy="3627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5559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19"/>
            <a:ext cx="2985559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7832C-FD1B-447B-ACA8-C133E6563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33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50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Hardness testers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32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TS 16949 Certified……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71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Heading can be :  Outsourced Facilities Tied-up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427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Nationally &amp; Internationally</a:t>
            </a:r>
            <a:r>
              <a:rPr lang="en-US" baseline="0" dirty="0" smtClean="0"/>
              <a:t> </a:t>
            </a:r>
            <a:r>
              <a:rPr lang="en-US" dirty="0" smtClean="0"/>
              <a:t>Preferred Business Partners for Auto OEMs </a:t>
            </a:r>
            <a:endParaRPr lang="en-US" baseline="0" dirty="0" smtClean="0"/>
          </a:p>
          <a:p>
            <a:r>
              <a:rPr lang="en-US" baseline="0" dirty="0" smtClean="0"/>
              <a:t> Excellence in Product Quality</a:t>
            </a:r>
          </a:p>
          <a:p>
            <a:r>
              <a:rPr lang="en-US" baseline="0" dirty="0" smtClean="0"/>
              <a:t> Excellence in Customer Focus &amp;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1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PPM</a:t>
            </a:r>
            <a:r>
              <a:rPr lang="en-US" baseline="0" dirty="0" smtClean="0"/>
              <a:t> can be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26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Conventional? To add HR, Admin </a:t>
            </a:r>
            <a:r>
              <a:rPr lang="en-IN" dirty="0" err="1" smtClean="0"/>
              <a:t>etc</a:t>
            </a:r>
            <a:r>
              <a:rPr lang="en-IN" dirty="0" smtClean="0"/>
              <a:t> under….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0630-4059-4D57-A9FC-5728C04E059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73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Flat?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71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other photo w/o cable on floor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74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FN 2EH? </a:t>
            </a:r>
            <a:r>
              <a:rPr lang="en-US" dirty="0" err="1" smtClean="0"/>
              <a:t>Qty</a:t>
            </a:r>
            <a:r>
              <a:rPr lang="en-US" dirty="0" smtClean="0"/>
              <a:t> 1 or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6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832C-FD1B-447B-ACA8-C133E65639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84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62000"/>
            <a:ext cx="914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24600"/>
            <a:ext cx="914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6934200" y="2286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THINK</a:t>
            </a:r>
            <a:r>
              <a:rPr lang="en-US" b="1" baseline="0" dirty="0" smtClean="0">
                <a:solidFill>
                  <a:srgbClr val="0000FF"/>
                </a:solidFill>
              </a:rPr>
              <a:t> CUSTOMER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Excel_Worksheet2.xlsx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2390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SRI KVS INDUSTRIES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No.351,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Sidco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Industrial Estate,</a:t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Ambattur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, Chennai- 98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6002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Manufacture and supply of Precision machined &amp; Turned Auto components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201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67000"/>
            <a:ext cx="4333577" cy="2667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DS_6464_0.tmp"/>
          <p:cNvPicPr>
            <a:picLocks noChangeAspect="1"/>
          </p:cNvPicPr>
          <p:nvPr/>
        </p:nvPicPr>
        <p:blipFill>
          <a:blip r:embed="rId5"/>
          <a:srcRect b="12585"/>
          <a:stretch>
            <a:fillRect/>
          </a:stretch>
        </p:blipFill>
        <p:spPr>
          <a:xfrm>
            <a:off x="228600" y="2667000"/>
            <a:ext cx="4345630" cy="2667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50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31097" y="863025"/>
            <a:ext cx="488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Our Valued Customers…</a:t>
            </a:r>
            <a:endParaRPr lang="en-US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openmarkets.in/wp-content/uploads/2012/08/ashok-leyland_jp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3791"/>
            <a:ext cx="2819400" cy="9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067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53340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1.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43200"/>
            <a:ext cx="2286000" cy="91635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667000"/>
            <a:ext cx="533400" cy="671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2.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533400" cy="671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3.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05400"/>
            <a:ext cx="533400" cy="6718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28" t="9698" r="4797" b="18303"/>
          <a:stretch/>
        </p:blipFill>
        <p:spPr>
          <a:xfrm>
            <a:off x="762000" y="4953000"/>
            <a:ext cx="19050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9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95400" y="11678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Business With Our Customers…</a:t>
            </a:r>
            <a:endParaRPr lang="en-US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6131303"/>
              </p:ext>
            </p:extLst>
          </p:nvPr>
        </p:nvGraphicFramePr>
        <p:xfrm>
          <a:off x="304800" y="21336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207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7010400" y="1066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FF"/>
                </a:solidFill>
                <a:effectLst/>
              </a:rPr>
              <a:t>TARGET : ZERO</a:t>
            </a:r>
            <a:endParaRPr lang="en-US" sz="2000" b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9144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726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304800" y="9906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626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6934200" y="914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FF"/>
                </a:solidFill>
                <a:effectLst/>
              </a:rPr>
              <a:t>TARGET : ZERO</a:t>
            </a:r>
            <a:endParaRPr lang="en-US" sz="2000" b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9906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058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Our Company – Shop 1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	  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 Doc _0.tmp"/>
          <p:cNvPicPr>
            <a:picLocks noChangeAspect="1"/>
          </p:cNvPicPr>
          <p:nvPr/>
        </p:nvPicPr>
        <p:blipFill>
          <a:blip r:embed="rId3"/>
          <a:srcRect b="16763"/>
          <a:stretch>
            <a:fillRect/>
          </a:stretch>
        </p:blipFill>
        <p:spPr>
          <a:xfrm>
            <a:off x="1600200" y="1371600"/>
            <a:ext cx="5791200" cy="4832961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71800" y="838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Our Company – Shop 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	  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 Doc 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195784"/>
            <a:ext cx="4876800" cy="50038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90800" y="838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Our Company - (Final inspection cell)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914400" y="1282756"/>
            <a:ext cx="7543800" cy="496564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0" y="762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GEMBA Communication Centre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2018_0.tmp"/>
          <p:cNvPicPr>
            <a:picLocks noChangeAspect="1"/>
          </p:cNvPicPr>
          <p:nvPr/>
        </p:nvPicPr>
        <p:blipFill>
          <a:blip r:embed="rId3" cstate="print"/>
          <a:srcRect l="21327"/>
          <a:stretch>
            <a:fillRect/>
          </a:stretch>
        </p:blipFill>
        <p:spPr>
          <a:xfrm>
            <a:off x="1219200" y="1219200"/>
            <a:ext cx="6324600" cy="450627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791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</a:rPr>
              <a:t> Daily We discussed customer requirement  &amp; </a:t>
            </a:r>
            <a:r>
              <a:rPr lang="en-US" sz="1600" b="1" dirty="0" err="1" smtClean="0">
                <a:solidFill>
                  <a:srgbClr val="0000FF"/>
                </a:solidFill>
              </a:rPr>
              <a:t>inhouse</a:t>
            </a:r>
            <a:r>
              <a:rPr lang="en-US" sz="1600" b="1" dirty="0" smtClean="0">
                <a:solidFill>
                  <a:srgbClr val="0000FF"/>
                </a:solidFill>
              </a:rPr>
              <a:t> production loss and quality issues with all our team leaders by our CEO and Plant Head.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153400" cy="609600"/>
          </a:xfrm>
        </p:spPr>
        <p:txBody>
          <a:bodyPr/>
          <a:lstStyle/>
          <a:p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Training Hall </a:t>
            </a:r>
            <a:endParaRPr lang="en-US" sz="2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898" name="Picture 2" descr="C:\Users\User\Desktop\Photos\general 5S photos\IMG_20161209_125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676400"/>
            <a:ext cx="4673600" cy="35052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IMG_20161103_184553.jpg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76200" y="1676400"/>
            <a:ext cx="4191000" cy="354970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92162"/>
            <a:ext cx="7239000" cy="57943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History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20963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KVS,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       </a:t>
            </a:r>
            <a:r>
              <a:rPr lang="en-US" sz="1600" b="1" dirty="0" err="1" smtClean="0">
                <a:solidFill>
                  <a:srgbClr val="0000FF"/>
                </a:solidFill>
              </a:rPr>
              <a:t>K</a:t>
            </a:r>
            <a:r>
              <a:rPr lang="en-US" sz="1600" b="1" dirty="0" err="1" smtClean="0"/>
              <a:t>alachathamman</a:t>
            </a:r>
            <a:r>
              <a:rPr lang="en-US" sz="1600" b="1" dirty="0" smtClean="0"/>
              <a:t>(God)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       </a:t>
            </a:r>
            <a:r>
              <a:rPr lang="en-US" sz="1600" b="1" dirty="0" err="1" smtClean="0">
                <a:solidFill>
                  <a:srgbClr val="0000FF"/>
                </a:solidFill>
              </a:rPr>
              <a:t>V</a:t>
            </a:r>
            <a:r>
              <a:rPr lang="en-US" sz="1600" b="1" dirty="0" err="1" smtClean="0"/>
              <a:t>alli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/>
              <a:t>Velavan</a:t>
            </a:r>
            <a:r>
              <a:rPr lang="en-US" sz="1600" b="1" dirty="0" smtClean="0"/>
              <a:t> (Mother &amp; Father)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       </a:t>
            </a:r>
            <a:r>
              <a:rPr lang="en-US" sz="1600" b="1" dirty="0" err="1" smtClean="0">
                <a:solidFill>
                  <a:srgbClr val="0000FF"/>
                </a:solidFill>
              </a:rPr>
              <a:t>S</a:t>
            </a:r>
            <a:r>
              <a:rPr lang="en-US" sz="1600" b="1" dirty="0" err="1" smtClean="0"/>
              <a:t>anthanam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/>
              <a:t>(Industrial Guru)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       Started in a small way on 06.1994.19 (MM/YY/DD) with one Machine, two men and an investment of just 19500-/-</a:t>
            </a:r>
            <a:endParaRPr lang="en-US" sz="1600" b="1" dirty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Consistent Growth to current level with the Blessings of elders as per Indian Value System and support of customers.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990600" y="3657600"/>
          <a:ext cx="746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945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05000" y="914400"/>
            <a:ext cx="519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In-House Manufacturing Facilities</a:t>
            </a:r>
            <a:endParaRPr lang="en-US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9115499"/>
              </p:ext>
            </p:extLst>
          </p:nvPr>
        </p:nvGraphicFramePr>
        <p:xfrm>
          <a:off x="2286000" y="1447800"/>
          <a:ext cx="4318000" cy="4813300"/>
        </p:xfrm>
        <a:graphic>
          <a:graphicData uri="http://schemas.openxmlformats.org/presentationml/2006/ole">
            <p:oleObj spid="_x0000_s183338" name="Worksheet" r:id="rId5" imgW="3848044" imgH="42957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INTEL\Desktop\Company New profile\New folder\20170620_141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19200"/>
            <a:ext cx="3276600" cy="272498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586741"/>
              </p:ext>
            </p:extLst>
          </p:nvPr>
        </p:nvGraphicFramePr>
        <p:xfrm>
          <a:off x="533400" y="4191000"/>
          <a:ext cx="2819400" cy="1905000"/>
        </p:xfrm>
        <a:graphic>
          <a:graphicData uri="http://schemas.openxmlformats.org/drawingml/2006/table">
            <a:tbl>
              <a:tblPr/>
              <a:tblGrid>
                <a:gridCol w="142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CNC-Lathe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250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mm chuck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dia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INTEL\Desktop\Company New profile\New folder\20170620_1412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1219200"/>
            <a:ext cx="3200400" cy="270803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CNC Lathe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VMC Milling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99954"/>
              </p:ext>
            </p:extLst>
          </p:nvPr>
        </p:nvGraphicFramePr>
        <p:xfrm>
          <a:off x="5257800" y="4038600"/>
          <a:ext cx="3048000" cy="2133600"/>
        </p:xfrm>
        <a:graphic>
          <a:graphicData uri="http://schemas.openxmlformats.org/drawingml/2006/table">
            <a:tbl>
              <a:tblPr/>
              <a:tblGrid>
                <a:gridCol w="1835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6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VMC-Milling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800*600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bed size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VTL Machine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838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Gear Shaping Machine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IMG-20170615-WA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308372"/>
            <a:ext cx="2791691" cy="23622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38692"/>
              </p:ext>
            </p:extLst>
          </p:nvPr>
        </p:nvGraphicFramePr>
        <p:xfrm>
          <a:off x="505691" y="4432572"/>
          <a:ext cx="2819400" cy="1371600"/>
        </p:xfrm>
        <a:graphic>
          <a:graphicData uri="http://schemas.openxmlformats.org/drawingml/2006/table">
            <a:tbl>
              <a:tblPr/>
              <a:tblGrid>
                <a:gridCol w="151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VTL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605 </a:t>
                      </a:r>
                      <a:r>
                        <a:rPr lang="en-US" sz="11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dia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r="12379" b="7778"/>
          <a:stretch/>
        </p:blipFill>
        <p:spPr>
          <a:xfrm>
            <a:off x="5562600" y="1301445"/>
            <a:ext cx="2667000" cy="286284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533775"/>
              </p:ext>
            </p:extLst>
          </p:nvPr>
        </p:nvGraphicFramePr>
        <p:xfrm>
          <a:off x="5562600" y="4432572"/>
          <a:ext cx="2819400" cy="1371600"/>
        </p:xfrm>
        <a:graphic>
          <a:graphicData uri="http://schemas.openxmlformats.org/drawingml/2006/table">
            <a:tbl>
              <a:tblPr/>
              <a:tblGrid>
                <a:gridCol w="151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Gear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Sheaving Machine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600 </a:t>
                      </a:r>
                      <a:r>
                        <a:rPr lang="en-US" sz="11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dia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58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2618" y="884366"/>
            <a:ext cx="2611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Tooth Chamfering Machine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88436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Balancing Machine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2604618"/>
              </p:ext>
            </p:extLst>
          </p:nvPr>
        </p:nvGraphicFramePr>
        <p:xfrm>
          <a:off x="505691" y="4419600"/>
          <a:ext cx="2819400" cy="1384572"/>
        </p:xfrm>
        <a:graphic>
          <a:graphicData uri="http://schemas.openxmlformats.org/drawingml/2006/table">
            <a:tbl>
              <a:tblPr/>
              <a:tblGrid>
                <a:gridCol w="151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Tooth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Chamfering Machine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600 </a:t>
                      </a:r>
                      <a:r>
                        <a:rPr lang="en-US" sz="11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Dia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3034692"/>
              </p:ext>
            </p:extLst>
          </p:nvPr>
        </p:nvGraphicFramePr>
        <p:xfrm>
          <a:off x="5534891" y="4391891"/>
          <a:ext cx="2819400" cy="1384572"/>
        </p:xfrm>
        <a:graphic>
          <a:graphicData uri="http://schemas.openxmlformats.org/drawingml/2006/table">
            <a:tbl>
              <a:tblPr/>
              <a:tblGrid>
                <a:gridCol w="151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Balancing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Machine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605 </a:t>
                      </a:r>
                      <a:r>
                        <a:rPr lang="en-US" sz="11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dia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67" b="8889"/>
          <a:stretch/>
        </p:blipFill>
        <p:spPr>
          <a:xfrm>
            <a:off x="5637217" y="1503218"/>
            <a:ext cx="2744783" cy="235848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80"/>
          <a:stretch/>
        </p:blipFill>
        <p:spPr>
          <a:xfrm>
            <a:off x="601841" y="1370280"/>
            <a:ext cx="2627100" cy="25122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299689"/>
          <a:ext cx="2667000" cy="1793695"/>
        </p:xfrm>
        <a:graphic>
          <a:graphicData uri="http://schemas.openxmlformats.org/drawingml/2006/table">
            <a:tbl>
              <a:tblPr/>
              <a:tblGrid>
                <a:gridCol w="1430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2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Cylindrical Grinding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600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mm length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7218" name="Picture 2" descr="C:\Users\INTEL\Desktop\Company New profile\New folder\20170620_13562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09600" y="1447800"/>
            <a:ext cx="2948634" cy="2438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INTEL\Desktop\Company New profile\New folder\20170620_135904.jpg"/>
          <p:cNvPicPr>
            <a:picLocks noChangeAspect="1" noChangeArrowheads="1"/>
          </p:cNvPicPr>
          <p:nvPr/>
        </p:nvPicPr>
        <p:blipFill>
          <a:blip r:embed="rId4" cstate="email"/>
          <a:srcRect t="21544" r="11111" b="4591"/>
          <a:stretch>
            <a:fillRect/>
          </a:stretch>
        </p:blipFill>
        <p:spPr bwMode="auto">
          <a:xfrm>
            <a:off x="5105400" y="1374140"/>
            <a:ext cx="2819400" cy="272542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81600" y="4343400"/>
          <a:ext cx="2590800" cy="1828800"/>
        </p:xfrm>
        <a:graphic>
          <a:graphicData uri="http://schemas.openxmlformats.org/drawingml/2006/table">
            <a:tbl>
              <a:tblPr/>
              <a:tblGrid>
                <a:gridCol w="1389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4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Surface Grinding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 feet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Cylindrical Grinding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Surface Grinding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4419600"/>
          <a:ext cx="2168643" cy="1718104"/>
        </p:xfrm>
        <a:graphic>
          <a:graphicData uri="http://schemas.openxmlformats.org/drawingml/2006/table">
            <a:tbl>
              <a:tblPr/>
              <a:tblGrid>
                <a:gridCol w="1116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Surface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grinding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1000 * 400 mm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0292" name="Picture 4" descr="C:\Users\INTEL\Desktop\company photos\20170520_092617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 r="36310"/>
          <a:stretch>
            <a:fillRect/>
          </a:stretch>
        </p:blipFill>
        <p:spPr bwMode="auto">
          <a:xfrm>
            <a:off x="533400" y="1371600"/>
            <a:ext cx="2971800" cy="280794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3886200" y="1447800"/>
            <a:ext cx="5029200" cy="2133600"/>
            <a:chOff x="3886200" y="1447800"/>
            <a:chExt cx="5029200" cy="2133600"/>
          </a:xfrm>
        </p:grpSpPr>
        <p:pic>
          <p:nvPicPr>
            <p:cNvPr id="8" name="Picture 2" descr="C:\Users\INTEL\Desktop\Company New profile\m-c photos\IMG_20170620_173212.jpg"/>
            <p:cNvPicPr>
              <a:picLocks noChangeAspect="1" noChangeArrowheads="1"/>
            </p:cNvPicPr>
            <p:nvPr/>
          </p:nvPicPr>
          <p:blipFill>
            <a:blip r:embed="rId5" cstate="email"/>
            <a:srcRect r="13889"/>
            <a:stretch>
              <a:fillRect/>
            </a:stretch>
          </p:blipFill>
          <p:spPr bwMode="auto">
            <a:xfrm>
              <a:off x="6553200" y="1447800"/>
              <a:ext cx="2362200" cy="2133600"/>
            </a:xfrm>
            <a:prstGeom prst="rect">
              <a:avLst/>
            </a:prstGeom>
            <a:ln w="38100" cap="sq">
              <a:solidFill>
                <a:srgbClr val="0000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4" descr="C:\Users\INTEL\Desktop\Company New profile\m-c photos\IMG_20170620_173145.jpg"/>
            <p:cNvPicPr>
              <a:picLocks noChangeAspect="1" noChangeArrowheads="1"/>
            </p:cNvPicPr>
            <p:nvPr/>
          </p:nvPicPr>
          <p:blipFill>
            <a:blip r:embed="rId6" cstate="email"/>
            <a:srcRect l="5357"/>
            <a:stretch>
              <a:fillRect/>
            </a:stretch>
          </p:blipFill>
          <p:spPr bwMode="auto">
            <a:xfrm>
              <a:off x="3886200" y="1447800"/>
              <a:ext cx="2692400" cy="2133600"/>
            </a:xfrm>
            <a:prstGeom prst="rect">
              <a:avLst/>
            </a:prstGeom>
            <a:ln w="38100" cap="sq">
              <a:solidFill>
                <a:srgbClr val="0000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914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Surface Grinding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 Polishing machine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257800" y="4267200"/>
          <a:ext cx="2667000" cy="1828800"/>
        </p:xfrm>
        <a:graphic>
          <a:graphicData uri="http://schemas.openxmlformats.org/drawingml/2006/table">
            <a:tbl>
              <a:tblPr/>
              <a:tblGrid>
                <a:gridCol w="1430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1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Polishing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m/c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6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feet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4419600"/>
          <a:ext cx="2819400" cy="1676400"/>
        </p:xfrm>
        <a:graphic>
          <a:graphicData uri="http://schemas.openxmlformats.org/drawingml/2006/table">
            <a:tbl>
              <a:tblPr/>
              <a:tblGrid>
                <a:gridCol w="151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Conventional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lathe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8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feet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1316" name="Picture 4" descr="C:\Users\INTEL\Desktop\Company New profile\New folder\20170620_140354.jpg"/>
          <p:cNvPicPr>
            <a:picLocks noChangeAspect="1" noChangeArrowheads="1"/>
          </p:cNvPicPr>
          <p:nvPr/>
        </p:nvPicPr>
        <p:blipFill rotWithShape="1">
          <a:blip r:embed="rId3" cstate="email">
            <a:lum bright="10000"/>
          </a:blip>
          <a:srcRect b="23753"/>
          <a:stretch/>
        </p:blipFill>
        <p:spPr bwMode="auto">
          <a:xfrm>
            <a:off x="609600" y="1718847"/>
            <a:ext cx="3554894" cy="220979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INTEL\Desktop\Company New profile\New folder\20170620_1410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1" y="1524000"/>
            <a:ext cx="1904999" cy="2514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3218072"/>
              </p:ext>
            </p:extLst>
          </p:nvPr>
        </p:nvGraphicFramePr>
        <p:xfrm>
          <a:off x="5257800" y="4495800"/>
          <a:ext cx="3200400" cy="1447800"/>
        </p:xfrm>
        <a:graphic>
          <a:graphicData uri="http://schemas.openxmlformats.org/drawingml/2006/table">
            <a:tbl>
              <a:tblPr/>
              <a:tblGrid>
                <a:gridCol w="1716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Conventional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Drilling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 ½”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Conventional Lathe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Conventional Drilling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572000"/>
          <a:ext cx="3124199" cy="1436731"/>
        </p:xfrm>
        <a:graphic>
          <a:graphicData uri="http://schemas.openxmlformats.org/drawingml/2006/table">
            <a:tbl>
              <a:tblPr/>
              <a:tblGrid>
                <a:gridCol w="1675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0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Conventional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milling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HMT NO 2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31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rgbClr val="0000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5410" name="Picture 2" descr="C:\Users\INTEL\Desktop\Company New profile\New folder\20170620_140108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609600" y="1371600"/>
            <a:ext cx="3048000" cy="275727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INTEL\Desktop\Company New profile\m-c photos\IMG_20170620_195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1371600"/>
            <a:ext cx="3200400" cy="27432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29200" y="4495800"/>
          <a:ext cx="2971800" cy="1524000"/>
        </p:xfrm>
        <a:graphic>
          <a:graphicData uri="http://schemas.openxmlformats.org/drawingml/2006/table">
            <a:tbl>
              <a:tblPr/>
              <a:tblGrid>
                <a:gridCol w="159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CNC - Traub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25 / 32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Conventional Milling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CNC </a:t>
            </a:r>
            <a:r>
              <a:rPr lang="en-US" sz="1600" b="1" dirty="0" err="1" smtClean="0">
                <a:solidFill>
                  <a:srgbClr val="0000FF"/>
                </a:solidFill>
              </a:rPr>
              <a:t>Traub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495800"/>
          <a:ext cx="3048000" cy="1371600"/>
        </p:xfrm>
        <a:graphic>
          <a:graphicData uri="http://schemas.openxmlformats.org/drawingml/2006/table">
            <a:tbl>
              <a:tblPr/>
              <a:tblGrid>
                <a:gridCol w="1634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Machine Name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Hand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press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Capacity 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1 Ton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No of Machines Available             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0530" name="Picture 2" descr="C:\Users\INTEL\Desktop\company photos\20170520_092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371600"/>
            <a:ext cx="1981200" cy="229522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838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Hand Press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63081" y="238780"/>
            <a:ext cx="401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In-House Testing Facilities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6052778"/>
              </p:ext>
            </p:extLst>
          </p:nvPr>
        </p:nvGraphicFramePr>
        <p:xfrm>
          <a:off x="1447800" y="990600"/>
          <a:ext cx="5562600" cy="4929991"/>
        </p:xfrm>
        <a:graphic>
          <a:graphicData uri="http://schemas.openxmlformats.org/presentationml/2006/ole">
            <p:oleObj spid="_x0000_s123966" name="Worksheet" r:id="rId5" imgW="4857675" imgH="430518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029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9144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Vision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60400" y="1859101"/>
            <a:ext cx="77882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GE Inspira" pitchFamily="32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GE Inspira" pitchFamily="32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9pPr>
          </a:lstStyle>
          <a:p>
            <a:pPr marL="457200" indent="-457200" algn="just"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Our Vision is to become a trusted benchmark Nationally &amp; Internationally Preferred Business Partners for our Automobile OEMs in Providing Precision Parts.</a:t>
            </a:r>
          </a:p>
          <a:p>
            <a:pPr marL="457200" indent="-457200" algn="just" defTabSz="914400" eaLnBrk="1" hangingPunct="1">
              <a:lnSpc>
                <a:spcPct val="100000"/>
              </a:lnSpc>
              <a:buClrTx/>
              <a:buSzTx/>
              <a:buFont typeface="Webdings" pitchFamily="18" charset="2"/>
              <a:buChar char=""/>
            </a:pPr>
            <a:endParaRPr lang="en-US" sz="18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Our Vision is to become a Excellence in Product quality Export Oriented Unit of World Class Standards.</a:t>
            </a:r>
          </a:p>
          <a:p>
            <a:pPr marL="457200" indent="-457200" algn="just" defTabSz="914400" eaLnBrk="1" hangingPunct="1">
              <a:lnSpc>
                <a:spcPct val="100000"/>
              </a:lnSpc>
              <a:buClrTx/>
              <a:buSzTx/>
              <a:buFont typeface="Webdings" pitchFamily="18" charset="2"/>
              <a:buChar char=""/>
            </a:pPr>
            <a:endParaRPr lang="en-US" sz="18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 algn="just" defTabSz="914400" eaLnBrk="1" hangingPunct="1">
              <a:lnSpc>
                <a:spcPct val="10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Sri KVS aims to achieve the above Visions through continuous improvement &amp; Excellence in customer Focus/Service driven by integrity, teamwork and creativity of our People.</a:t>
            </a:r>
            <a:endParaRPr lang="en-US" sz="1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2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715000"/>
            <a:ext cx="32766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 ZEISS CMM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INTEL\Desktop\Company New profile\New folder\20170620_134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066800"/>
            <a:ext cx="3352800" cy="447490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257800" y="5638800"/>
            <a:ext cx="32766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 Profile projector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IMG_2018_0.tmp"/>
          <p:cNvPicPr>
            <a:picLocks noChangeAspect="1"/>
          </p:cNvPicPr>
          <p:nvPr/>
        </p:nvPicPr>
        <p:blipFill>
          <a:blip r:embed="rId4"/>
          <a:srcRect b="22222"/>
          <a:stretch>
            <a:fillRect/>
          </a:stretch>
        </p:blipFill>
        <p:spPr>
          <a:xfrm>
            <a:off x="533400" y="1066800"/>
            <a:ext cx="3295054" cy="4572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48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INTEL\Desktop\Company New profile\New folder\20170620_135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219200"/>
            <a:ext cx="2740437" cy="3657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6436" name="Picture 4" descr="C:\Users\INTEL\Desktop\Company New profile\New folder\20170620_135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399" y="1219200"/>
            <a:ext cx="2740437" cy="3657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7200" y="5334000"/>
            <a:ext cx="342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 Vickers  hardness testing m/c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533400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 Rockwell  hardness testing m/c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22" name="Object 42"/>
          <p:cNvGraphicFramePr>
            <a:graphicFrameLocks noChangeAspect="1"/>
          </p:cNvGraphicFramePr>
          <p:nvPr/>
        </p:nvGraphicFramePr>
        <p:xfrm>
          <a:off x="762000" y="1295400"/>
          <a:ext cx="7438678" cy="3352800"/>
        </p:xfrm>
        <a:graphic>
          <a:graphicData uri="http://schemas.openxmlformats.org/presentationml/2006/ole">
            <p:oleObj spid="_x0000_s235522" name="Worksheet" r:id="rId4" imgW="3848044" imgH="173367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6387" y="238780"/>
            <a:ext cx="2658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Metalurgical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9144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smtClean="0">
                <a:solidFill>
                  <a:srgbClr val="0000FF"/>
                </a:solidFill>
              </a:rPr>
              <a:t> Cutting Machine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pic>
        <p:nvPicPr>
          <p:cNvPr id="7" name="Picture 6" descr="IMG_2018_0.tmp"/>
          <p:cNvPicPr>
            <a:picLocks noChangeAspect="1"/>
          </p:cNvPicPr>
          <p:nvPr/>
        </p:nvPicPr>
        <p:blipFill>
          <a:blip r:embed="rId3"/>
          <a:srcRect t="15556" b="13333"/>
          <a:stretch>
            <a:fillRect/>
          </a:stretch>
        </p:blipFill>
        <p:spPr>
          <a:xfrm>
            <a:off x="2667000" y="1524000"/>
            <a:ext cx="3423767" cy="4343400"/>
          </a:xfrm>
          <a:prstGeom prst="rect">
            <a:avLst/>
          </a:prstGeom>
          <a:ln w="381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9144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 smtClean="0">
                <a:solidFill>
                  <a:srgbClr val="0000FF"/>
                </a:solidFill>
              </a:rPr>
              <a:t>Moulding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Machine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pic>
        <p:nvPicPr>
          <p:cNvPr id="6" name="Picture 5" descr="IMG_2018_0.tmp"/>
          <p:cNvPicPr>
            <a:picLocks noChangeAspect="1"/>
          </p:cNvPicPr>
          <p:nvPr/>
        </p:nvPicPr>
        <p:blipFill>
          <a:blip r:embed="rId3"/>
          <a:srcRect l="25000" t="14320" r="31667"/>
          <a:stretch>
            <a:fillRect/>
          </a:stretch>
        </p:blipFill>
        <p:spPr>
          <a:xfrm>
            <a:off x="2286000" y="1600200"/>
            <a:ext cx="3962400" cy="4391620"/>
          </a:xfrm>
          <a:prstGeom prst="rect">
            <a:avLst/>
          </a:prstGeom>
          <a:ln w="381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9144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smtClean="0">
                <a:solidFill>
                  <a:srgbClr val="0000FF"/>
                </a:solidFill>
              </a:rPr>
              <a:t>Grinding Machine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pic>
        <p:nvPicPr>
          <p:cNvPr id="7" name="Picture 6" descr="IMG_2018_0.tmp"/>
          <p:cNvPicPr>
            <a:picLocks noChangeAspect="1"/>
          </p:cNvPicPr>
          <p:nvPr/>
        </p:nvPicPr>
        <p:blipFill>
          <a:blip r:embed="rId3"/>
          <a:srcRect l="5000" t="11347" r="23333" b="12834"/>
          <a:stretch>
            <a:fillRect/>
          </a:stretch>
        </p:blipFill>
        <p:spPr>
          <a:xfrm>
            <a:off x="1143000" y="1752600"/>
            <a:ext cx="6553200" cy="3886200"/>
          </a:xfrm>
          <a:prstGeom prst="rect">
            <a:avLst/>
          </a:prstGeom>
          <a:ln w="381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9144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smtClean="0">
                <a:solidFill>
                  <a:srgbClr val="0000FF"/>
                </a:solidFill>
              </a:rPr>
              <a:t>Polishing  Machine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pic>
        <p:nvPicPr>
          <p:cNvPr id="6" name="Picture 5" descr="IMG_2018_0.tmp"/>
          <p:cNvPicPr>
            <a:picLocks noChangeAspect="1"/>
          </p:cNvPicPr>
          <p:nvPr/>
        </p:nvPicPr>
        <p:blipFill>
          <a:blip r:embed="rId3"/>
          <a:srcRect l="15000" t="26214" r="20833"/>
          <a:stretch>
            <a:fillRect/>
          </a:stretch>
        </p:blipFill>
        <p:spPr>
          <a:xfrm>
            <a:off x="1447800" y="1828800"/>
            <a:ext cx="5867400" cy="3782020"/>
          </a:xfrm>
          <a:prstGeom prst="rect">
            <a:avLst/>
          </a:prstGeom>
          <a:ln w="381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9144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smtClean="0">
                <a:solidFill>
                  <a:srgbClr val="0000FF"/>
                </a:solidFill>
              </a:rPr>
              <a:t>Microscope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pic>
        <p:nvPicPr>
          <p:cNvPr id="7" name="Picture 6" descr="IMG_2018_0.tmp"/>
          <p:cNvPicPr>
            <a:picLocks noChangeAspect="1"/>
          </p:cNvPicPr>
          <p:nvPr/>
        </p:nvPicPr>
        <p:blipFill>
          <a:blip r:embed="rId3"/>
          <a:srcRect l="2500" t="2427" r="9167" b="14321"/>
          <a:stretch>
            <a:fillRect/>
          </a:stretch>
        </p:blipFill>
        <p:spPr>
          <a:xfrm>
            <a:off x="381000" y="1524000"/>
            <a:ext cx="8077200" cy="4267200"/>
          </a:xfrm>
          <a:prstGeom prst="rect">
            <a:avLst/>
          </a:prstGeom>
          <a:ln w="381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78200" y="241300"/>
            <a:ext cx="2163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Certifications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16200000">
            <a:off x="2458422" y="818179"/>
            <a:ext cx="4455756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990600"/>
            <a:ext cx="6705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0000FF"/>
                </a:solidFill>
              </a:rPr>
              <a:t>We complying with the requirements of IATF16949:2016 in Nov-18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0" y="83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Lightening of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kuthuvilaku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228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Quality Month Celebration - 2018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 descr="BDS_6531_0.tmp"/>
          <p:cNvPicPr>
            <a:picLocks noChangeAspect="1"/>
          </p:cNvPicPr>
          <p:nvPr/>
        </p:nvPicPr>
        <p:blipFill>
          <a:blip r:embed="rId4" cstate="print"/>
          <a:srcRect l="4444" t="8354" r="20000" b="6688"/>
          <a:stretch>
            <a:fillRect/>
          </a:stretch>
        </p:blipFill>
        <p:spPr>
          <a:xfrm>
            <a:off x="228600" y="1371600"/>
            <a:ext cx="4191000" cy="314325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BDS_6536_0.tmp"/>
          <p:cNvPicPr>
            <a:picLocks noChangeAspect="1"/>
          </p:cNvPicPr>
          <p:nvPr/>
        </p:nvPicPr>
        <p:blipFill>
          <a:blip r:embed="rId5" cstate="print"/>
          <a:srcRect l="11111" t="8354" r="16667" b="11685"/>
          <a:stretch>
            <a:fillRect/>
          </a:stretch>
        </p:blipFill>
        <p:spPr>
          <a:xfrm>
            <a:off x="4648200" y="2968282"/>
            <a:ext cx="4235452" cy="312771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5644" y="78682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Mission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60400" y="1502182"/>
            <a:ext cx="7788275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GE Inspira" pitchFamily="32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GE Inspira" pitchFamily="32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To achieve zero PPM.</a:t>
            </a:r>
          </a:p>
          <a:p>
            <a:pPr marL="457200" indent="-457200" algn="just" defTabSz="914400" eaLnBrk="1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provide Total Customer Satisfaction.</a:t>
            </a:r>
          </a:p>
          <a:p>
            <a:pPr marL="457200" indent="-457200" algn="just" defTabSz="914400" eaLnBrk="1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become and remain the Preferred Supplier for our OEMs.</a:t>
            </a:r>
          </a:p>
          <a:p>
            <a:pPr marL="457200" indent="-457200" algn="just" defTabSz="914400" eaLnBrk="1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be the best in the eyes of our Customers, Employees and all Business Partners of our Organization.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create Superior Value for our Customers, Employees, Communities and all Business 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Partners 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in every activities of our Organization.</a:t>
            </a:r>
          </a:p>
          <a:p>
            <a:pPr marL="457200" indent="-457200" algn="just" defTabSz="914400" eaLnBrk="1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deliver Precision Parts of highest standard and quality.</a:t>
            </a:r>
          </a:p>
          <a:p>
            <a:pPr marL="457200" indent="-457200" algn="just" defTabSz="914400" eaLnBrk="1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</a:rPr>
              <a:t>To foster innovation &amp; creativity in all activities dealt by our organization.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68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0" y="83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TPM Tree Inauguration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2018_0.tmp"/>
          <p:cNvPicPr>
            <a:picLocks noChangeAspect="1"/>
          </p:cNvPicPr>
          <p:nvPr/>
        </p:nvPicPr>
        <p:blipFill>
          <a:blip r:embed="rId4"/>
          <a:srcRect l="6667"/>
          <a:stretch>
            <a:fillRect/>
          </a:stretch>
        </p:blipFill>
        <p:spPr>
          <a:xfrm>
            <a:off x="4648200" y="2969551"/>
            <a:ext cx="4495800" cy="312644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28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Quality Month Celebration - 2018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BDS_6491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371600"/>
            <a:ext cx="4227038" cy="2819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Fixed Point Photography Inauguration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-2018_0.tmp"/>
          <p:cNvPicPr>
            <a:picLocks noChangeAspect="1"/>
          </p:cNvPicPr>
          <p:nvPr/>
        </p:nvPicPr>
        <p:blipFill>
          <a:blip r:embed="rId4"/>
          <a:srcRect b="25676"/>
          <a:stretch>
            <a:fillRect/>
          </a:stretch>
        </p:blipFill>
        <p:spPr>
          <a:xfrm>
            <a:off x="5181600" y="2895600"/>
            <a:ext cx="3733800" cy="331916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DS_6484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9" y="1447800"/>
            <a:ext cx="4684011" cy="31242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76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Metallurgical Lab Inauguration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DS_6504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343958"/>
            <a:ext cx="3429000" cy="228711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DS_6509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343958"/>
            <a:ext cx="3429000" cy="228711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2018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3684144"/>
            <a:ext cx="3429000" cy="238421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2018_0.tmp"/>
          <p:cNvPicPr>
            <a:picLocks noChangeAspect="1"/>
          </p:cNvPicPr>
          <p:nvPr/>
        </p:nvPicPr>
        <p:blipFill>
          <a:blip r:embed="rId7" cstate="print"/>
          <a:srcRect t="22500"/>
          <a:stretch>
            <a:fillRect/>
          </a:stretch>
        </p:blipFill>
        <p:spPr>
          <a:xfrm>
            <a:off x="4546600" y="3668058"/>
            <a:ext cx="3454400" cy="242794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76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Metallurgical Lab Inauguration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201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19200"/>
            <a:ext cx="8534400" cy="47839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76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Metallurgical Lab Inauguration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G_201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657600"/>
            <a:ext cx="4621915" cy="25908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018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1447801"/>
            <a:ext cx="4267201" cy="239196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76600" y="152400"/>
            <a:ext cx="235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Display Corner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-2018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38200"/>
            <a:ext cx="5486400" cy="5427043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2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-2018_0.tmp"/>
          <p:cNvPicPr>
            <a:picLocks noChangeAspect="1"/>
          </p:cNvPicPr>
          <p:nvPr/>
        </p:nvPicPr>
        <p:blipFill>
          <a:blip r:embed="rId3"/>
          <a:srcRect t="20000" r="2222" b="16667"/>
          <a:stretch>
            <a:fillRect/>
          </a:stretch>
        </p:blipFill>
        <p:spPr>
          <a:xfrm>
            <a:off x="4479758" y="2133600"/>
            <a:ext cx="4588042" cy="3962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8_0.tmp"/>
          <p:cNvPicPr>
            <a:picLocks noChangeAspect="1"/>
          </p:cNvPicPr>
          <p:nvPr/>
        </p:nvPicPr>
        <p:blipFill>
          <a:blip r:embed="rId4"/>
          <a:srcRect t="18889" r="-370" b="14444"/>
          <a:stretch>
            <a:fillRect/>
          </a:stretch>
        </p:blipFill>
        <p:spPr>
          <a:xfrm>
            <a:off x="76200" y="893030"/>
            <a:ext cx="4326255" cy="383137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62200" y="152400"/>
            <a:ext cx="419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USA  Export Customer Visit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-2018_0.tmp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304800" y="1066800"/>
            <a:ext cx="4099891" cy="4191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8_0.tmp"/>
          <p:cNvPicPr>
            <a:picLocks noChangeAspect="1"/>
          </p:cNvPicPr>
          <p:nvPr/>
        </p:nvPicPr>
        <p:blipFill>
          <a:blip r:embed="rId4"/>
          <a:srcRect b="26667"/>
          <a:stretch>
            <a:fillRect/>
          </a:stretch>
        </p:blipFill>
        <p:spPr>
          <a:xfrm>
            <a:off x="4876800" y="2133600"/>
            <a:ext cx="4052455" cy="3962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914400"/>
            <a:ext cx="635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Employees Motivation for the Year - 2018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 descr="DSC_5386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603468" cy="3048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SC_538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4419600" cy="305395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7200" y="4800600"/>
            <a:ext cx="3124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Quality </a:t>
            </a:r>
            <a:r>
              <a:rPr lang="en-US" b="1" dirty="0" err="1" smtClean="0">
                <a:solidFill>
                  <a:srgbClr val="0000FF"/>
                </a:solidFill>
              </a:rPr>
              <a:t>acheivement</a:t>
            </a:r>
            <a:r>
              <a:rPr lang="en-US" b="1" dirty="0" smtClean="0">
                <a:solidFill>
                  <a:srgbClr val="0000FF"/>
                </a:solidFill>
              </a:rPr>
              <a:t> Award to  </a:t>
            </a:r>
            <a:r>
              <a:rPr lang="en-US" b="1" dirty="0" err="1" smtClean="0">
                <a:solidFill>
                  <a:srgbClr val="0000FF"/>
                </a:solidFill>
              </a:rPr>
              <a:t>Mr.Dilip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Sr.Inspector</a:t>
            </a:r>
            <a:r>
              <a:rPr lang="en-US" b="1" dirty="0" smtClean="0">
                <a:solidFill>
                  <a:srgbClr val="0000FF"/>
                </a:solidFill>
              </a:rPr>
              <a:t> award given by </a:t>
            </a:r>
            <a:r>
              <a:rPr lang="en-US" b="1" dirty="0" err="1" smtClean="0">
                <a:solidFill>
                  <a:srgbClr val="0000FF"/>
                </a:solidFill>
              </a:rPr>
              <a:t>Mr.R.Sethuraman</a:t>
            </a:r>
            <a:r>
              <a:rPr lang="en-US" b="1" dirty="0" smtClean="0">
                <a:solidFill>
                  <a:srgbClr val="0000FF"/>
                </a:solidFill>
              </a:rPr>
              <a:t> Div Mgr-Ashok Leyland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4800600"/>
            <a:ext cx="3124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 5SAward to </a:t>
            </a:r>
            <a:r>
              <a:rPr lang="en-US" b="1" dirty="0" err="1" smtClean="0">
                <a:solidFill>
                  <a:srgbClr val="0000FF"/>
                </a:solidFill>
              </a:rPr>
              <a:t>Mrs.Sumathi</a:t>
            </a:r>
            <a:r>
              <a:rPr lang="en-US" b="1" dirty="0" smtClean="0">
                <a:solidFill>
                  <a:srgbClr val="0000FF"/>
                </a:solidFill>
              </a:rPr>
              <a:t>  award given by </a:t>
            </a:r>
            <a:r>
              <a:rPr lang="en-US" b="1" dirty="0" err="1" smtClean="0">
                <a:solidFill>
                  <a:srgbClr val="0000FF"/>
                </a:solidFill>
              </a:rPr>
              <a:t>Dr.S.Nagendra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Bhoopathy</a:t>
            </a:r>
            <a:r>
              <a:rPr lang="en-US" b="1" dirty="0" smtClean="0">
                <a:solidFill>
                  <a:srgbClr val="0000FF"/>
                </a:solidFill>
              </a:rPr>
              <a:t> MD cardiologist Sri </a:t>
            </a:r>
            <a:r>
              <a:rPr lang="en-US" b="1" dirty="0" err="1" smtClean="0">
                <a:solidFill>
                  <a:srgbClr val="0000FF"/>
                </a:solidFill>
              </a:rPr>
              <a:t>Ramachandra</a:t>
            </a:r>
            <a:r>
              <a:rPr lang="en-US" b="1" dirty="0" smtClean="0">
                <a:solidFill>
                  <a:srgbClr val="0000FF"/>
                </a:solidFill>
              </a:rPr>
              <a:t> Hospital.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914400"/>
            <a:ext cx="353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Employees Motivation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 descr="DSC_5387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4114800" cy="2819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096000" y="1447800"/>
            <a:ext cx="2743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quality Award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DSC_5385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5" y="1981200"/>
            <a:ext cx="4373295" cy="2895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066800" y="1447800"/>
            <a:ext cx="2743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 Productivity award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800600"/>
            <a:ext cx="3124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 Employee Award to  </a:t>
            </a:r>
            <a:r>
              <a:rPr lang="en-US" b="1" dirty="0" err="1" smtClean="0">
                <a:solidFill>
                  <a:srgbClr val="0000FF"/>
                </a:solidFill>
              </a:rPr>
              <a:t>Mr.Sabar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Sr.Operator</a:t>
            </a:r>
            <a:r>
              <a:rPr lang="en-US" b="1" dirty="0" smtClean="0">
                <a:solidFill>
                  <a:srgbClr val="0000FF"/>
                </a:solidFill>
              </a:rPr>
              <a:t> award given by </a:t>
            </a:r>
            <a:r>
              <a:rPr lang="en-US" b="1" dirty="0" err="1" smtClean="0">
                <a:solidFill>
                  <a:srgbClr val="0000FF"/>
                </a:solidFill>
              </a:rPr>
              <a:t>Mr.Selvaraj</a:t>
            </a:r>
            <a:r>
              <a:rPr lang="en-US" b="1" dirty="0" smtClean="0">
                <a:solidFill>
                  <a:srgbClr val="0000FF"/>
                </a:solidFill>
              </a:rPr>
              <a:t> DGM -SGL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4800600"/>
            <a:ext cx="3124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Best  Productivity Award to  </a:t>
            </a:r>
            <a:r>
              <a:rPr lang="en-US" b="1" dirty="0" err="1" smtClean="0">
                <a:solidFill>
                  <a:srgbClr val="0000FF"/>
                </a:solidFill>
              </a:rPr>
              <a:t>Mr.Bimali</a:t>
            </a:r>
            <a:r>
              <a:rPr lang="en-US" b="1" dirty="0" smtClean="0">
                <a:solidFill>
                  <a:srgbClr val="0000FF"/>
                </a:solidFill>
              </a:rPr>
              <a:t> Operator award given by </a:t>
            </a:r>
            <a:r>
              <a:rPr lang="en-US" b="1" dirty="0" err="1" smtClean="0">
                <a:solidFill>
                  <a:srgbClr val="0000FF"/>
                </a:solidFill>
              </a:rPr>
              <a:t>Mr.Dilip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Babu</a:t>
            </a:r>
            <a:r>
              <a:rPr lang="en-US" b="1" dirty="0" smtClean="0">
                <a:solidFill>
                  <a:srgbClr val="0000FF"/>
                </a:solidFill>
              </a:rPr>
              <a:t> Manager –Ashok Leyland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162"/>
            <a:ext cx="7620000" cy="808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Corporate Strategy – 3 Years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Turnover Rs 750 Million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Exports 30%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Capital Investments Rs 60 Million for Capacity Enhancement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Appropriate Make or Buy Decisions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Fully System Driven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Pollution free, Environment Friendly</a:t>
            </a: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6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S_6566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197390" cy="4800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109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Motivation for T2 Supplier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93326" y="177225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Accolades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676400" cy="302061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447800" cy="302127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813988" cy="3048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74406" y="228600"/>
            <a:ext cx="483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Out Sourced Facilities Tied - up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0668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 Induction Hardening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Heat Treatment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CED Coating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Phosphating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Plating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Foundry     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                  1.Gopal Naicker&amp;son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                  2.Adhithya Castings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83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0762"/>
            <a:ext cx="6629400" cy="57943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QUALITY POLICY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2544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We are Committed to achieve total customer satisfaction through </a:t>
            </a:r>
            <a:r>
              <a:rPr lang="en-US" sz="1800" b="1" dirty="0">
                <a:solidFill>
                  <a:srgbClr val="0000FF"/>
                </a:solidFill>
              </a:rPr>
              <a:t>excellence technologies, </a:t>
            </a:r>
            <a:r>
              <a:rPr lang="en-US" sz="1800" b="1" dirty="0" smtClean="0">
                <a:solidFill>
                  <a:srgbClr val="0000FF"/>
                </a:solidFill>
              </a:rPr>
              <a:t>continual improvement, cost reduction, adherence to quality Management system with active employee participation.</a:t>
            </a: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01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080571"/>
              </p:ext>
            </p:extLst>
          </p:nvPr>
        </p:nvGraphicFramePr>
        <p:xfrm>
          <a:off x="609600" y="914400"/>
          <a:ext cx="8229600" cy="4852551"/>
        </p:xfrm>
        <a:graphic>
          <a:graphicData uri="http://schemas.openxmlformats.org/drawingml/2006/table">
            <a:tbl>
              <a:tblPr/>
              <a:tblGrid>
                <a:gridCol w="934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6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Quality Objectives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+mn-lt"/>
                        </a:rPr>
                        <a:t>Sl.No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Objectives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Short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Long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Responsibility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Customer Line Rejection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0-PPM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0-PPM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QA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Product Quality In House (Machine Shop)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2700PPM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1000PPM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QA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Schedule Adherence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Production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Flexibility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Production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Manufacturing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Cost Reduction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Production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Growth in turnover per Annum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Plant 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No of Suggestions / Employee /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2 No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Plant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HR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No of Kaizens / Employee /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1No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Plant HR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Accidents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Plant HR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+mn-lt"/>
                        </a:rPr>
                        <a:t>House Keeping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0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0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Plant HR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6303" y="861391"/>
            <a:ext cx="891348" cy="510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C.E.O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97839" y="4707835"/>
            <a:ext cx="1262743" cy="5830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ROOM TECHNICIAN 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7400" y="2617304"/>
            <a:ext cx="1114185" cy="5830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QUALITY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6491" y="3833191"/>
            <a:ext cx="1931254" cy="364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 ASSURANCE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31741" y="2594113"/>
            <a:ext cx="965627" cy="5830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.C.E.O</a:t>
            </a:r>
            <a:endParaRPr lang="en-IN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86303" y="3833191"/>
            <a:ext cx="1188464" cy="43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IN-CHARGE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60817" y="4707835"/>
            <a:ext cx="1188464" cy="5830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 INSPECTORS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4809765" y="4488400"/>
            <a:ext cx="437322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797603" y="3833191"/>
            <a:ext cx="965627" cy="43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GPM INCHARGE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946159" y="5509591"/>
            <a:ext cx="980206" cy="510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OPERATORS</a:t>
            </a:r>
            <a:endParaRPr lang="en-IN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rot="5400000">
            <a:off x="5698010" y="4890045"/>
            <a:ext cx="1238319" cy="7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4920644" y="5399487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23795" y="2594113"/>
            <a:ext cx="1262743" cy="5830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R </a:t>
            </a:r>
            <a:endParaRPr lang="en-IN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60346" y="3833191"/>
            <a:ext cx="817069" cy="43732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ASST.</a:t>
            </a:r>
            <a:endParaRPr lang="en-IN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118027" y="2375453"/>
            <a:ext cx="5435174" cy="231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4721872" y="1490095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87624" y="3528390"/>
            <a:ext cx="1328384" cy="132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172556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835535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81973" y="4598497"/>
            <a:ext cx="219420" cy="7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86" idx="0"/>
          </p:cNvCxnSpPr>
          <p:nvPr/>
        </p:nvCxnSpPr>
        <p:spPr>
          <a:xfrm rot="5400000">
            <a:off x="2345718" y="4598490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90800" y="3177208"/>
            <a:ext cx="0" cy="6559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8074" y="3540125"/>
            <a:ext cx="1114185" cy="15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92306" y="3833191"/>
            <a:ext cx="965627" cy="510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FQC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2400" y="3833191"/>
            <a:ext cx="965627" cy="510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IQC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34861" y="4707835"/>
            <a:ext cx="1262743" cy="5830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SETTERS 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52383" y="5509591"/>
            <a:ext cx="1086417" cy="510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OPERATORS</a:t>
            </a:r>
            <a:endParaRPr lang="en-IN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76600" y="2594113"/>
            <a:ext cx="1114185" cy="5830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NPD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100252" y="3833191"/>
            <a:ext cx="891348" cy="43732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ASST.</a:t>
            </a:r>
            <a:endParaRPr lang="en-IN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7431741" y="3541643"/>
            <a:ext cx="1114185" cy="15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208725" y="1828800"/>
            <a:ext cx="1029020" cy="3272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HEAD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549044" y="2226941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55049" y="4489174"/>
            <a:ext cx="1337022" cy="15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052839" y="4342626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009470" y="2484009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946159" y="2645288"/>
            <a:ext cx="1262743" cy="51020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/ Admin</a:t>
            </a:r>
            <a:endParaRPr lang="en-IN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406044" y="2484009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687997" y="2484009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8" idx="0"/>
          </p:cNvCxnSpPr>
          <p:nvPr/>
        </p:nvCxnSpPr>
        <p:spPr>
          <a:xfrm>
            <a:off x="7848600" y="1574751"/>
            <a:ext cx="0" cy="1019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861531" y="3359426"/>
            <a:ext cx="3644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53074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1567259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769477" y="3359426"/>
            <a:ext cx="3644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286741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8400926" y="3686643"/>
            <a:ext cx="291548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0" y="304800"/>
            <a:ext cx="4419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O R G A N I Z A T I O N  C H A R T</a:t>
            </a:r>
            <a:endParaRPr lang="en-IN" sz="2000" b="1" u="sng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4593336" y="2607365"/>
            <a:ext cx="1114185" cy="5830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PRODUCTION</a:t>
            </a:r>
            <a:endParaRPr lang="e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5021153" y="3359427"/>
            <a:ext cx="3644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45062" y="1596439"/>
            <a:ext cx="4232353" cy="37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9044" y="1718695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5103256" y="2484010"/>
            <a:ext cx="218661" cy="1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60" idx="0"/>
          </p:cNvCxnSpPr>
          <p:nvPr/>
        </p:nvCxnSpPr>
        <p:spPr>
          <a:xfrm>
            <a:off x="6568195" y="2375454"/>
            <a:ext cx="9336" cy="2698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7117" y="78682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 Glance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GE Inspira" pitchFamily="32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GE Inspira" pitchFamily="32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GE Inspira" pitchFamily="32" charset="0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defRPr sz="2400">
                <a:solidFill>
                  <a:schemeClr val="bg1"/>
                </a:solidFill>
                <a:latin typeface="GE Inspira" pitchFamily="3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 Gross Sale   		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Rs 7 Crores/Per An.</a:t>
            </a:r>
            <a:endParaRPr lang="en-US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Plan for Year 2018-19                     -                  Rs 12 </a:t>
            </a:r>
            <a:r>
              <a:rPr lang="en-US" sz="1600" b="1" dirty="0" err="1" smtClean="0">
                <a:solidFill>
                  <a:srgbClr val="00B050"/>
                </a:solidFill>
                <a:latin typeface="Calibri" pitchFamily="34" charset="0"/>
              </a:rPr>
              <a:t>crores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/Per An. (already 7.5 </a:t>
            </a:r>
            <a:r>
              <a:rPr lang="en-US" sz="1600" b="1" dirty="0" err="1" smtClean="0">
                <a:solidFill>
                  <a:srgbClr val="00B050"/>
                </a:solidFill>
                <a:latin typeface="Calibri" pitchFamily="34" charset="0"/>
              </a:rPr>
              <a:t>crores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 crossed)</a:t>
            </a:r>
            <a:endParaRPr lang="en-US" sz="1600" b="1" dirty="0">
              <a:solidFill>
                <a:srgbClr val="00B050"/>
              </a:solidFill>
              <a:latin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 Work 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 Force</a:t>
            </a: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		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-	65 Persons</a:t>
            </a:r>
            <a:endParaRPr lang="en-US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alibri" pitchFamily="34" charset="0"/>
              </a:rPr>
              <a:t>Tota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Area			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-          Unit 1 – 6 Grounds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                                                                       Unit 2 – 1 Ground at </a:t>
            </a:r>
            <a:r>
              <a:rPr lang="en-US" sz="1600" b="1" dirty="0" err="1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600" b="1" dirty="0" err="1" smtClean="0">
                <a:solidFill>
                  <a:srgbClr val="0000FF"/>
                </a:solidFill>
                <a:latin typeface="Calibri" pitchFamily="34" charset="0"/>
              </a:rPr>
              <a:t>mbattur</a:t>
            </a:r>
            <a:endParaRPr lang="en-US" sz="16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                                                                      Unit 3 – 5 Grounds at </a:t>
            </a:r>
            <a:r>
              <a:rPr lang="en-US" sz="1600" b="1" dirty="0" err="1" smtClean="0">
                <a:solidFill>
                  <a:srgbClr val="0000FF"/>
                </a:solidFill>
                <a:latin typeface="Calibri" pitchFamily="34" charset="0"/>
              </a:rPr>
              <a:t>Gummudipoondi</a:t>
            </a:r>
            <a:endParaRPr lang="en-US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6561"/>
            <a:ext cx="1295400" cy="6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5036"/>
            <a:ext cx="1951544" cy="10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1752600" cy="9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1841277" cy="10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5665"/>
            <a:ext cx="1447799" cy="87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463846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5pPr>
            <a:lvl6pPr marL="2514600" indent="-228600"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6pPr>
            <a:lvl7pPr marL="2971800" indent="-228600"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7pPr>
            <a:lvl8pPr marL="3429000" indent="-228600"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8pPr>
            <a:lvl9pPr marL="3886200" indent="-228600"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GE Inspira" pitchFamily="32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pitchFamily="34" charset="0"/>
              <a:buNone/>
            </a:pPr>
            <a:r>
              <a:rPr lang="en-GB" b="1" dirty="0">
                <a:solidFill>
                  <a:srgbClr val="FFFFFF"/>
                </a:solidFill>
                <a:latin typeface="Arial" pitchFamily="34" charset="0"/>
              </a:rPr>
              <a:t>On </a:t>
            </a:r>
            <a:r>
              <a:rPr lang="en-GB" b="1" dirty="0" smtClean="0">
                <a:solidFill>
                  <a:srgbClr val="FFFFFF"/>
                </a:solidFill>
                <a:latin typeface="Arial" pitchFamily="34" charset="0"/>
              </a:rPr>
              <a:t>Highways &amp; Sea</a:t>
            </a:r>
            <a:r>
              <a:rPr lang="en-GB" sz="2000" b="1" dirty="0" smtClean="0">
                <a:solidFill>
                  <a:srgbClr val="FFFFFF"/>
                </a:solidFill>
                <a:latin typeface="Arial" pitchFamily="34" charset="0"/>
              </a:rPr>
              <a:t> – LCV </a:t>
            </a:r>
            <a:r>
              <a:rPr lang="en-GB" sz="2000" b="1" dirty="0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en-GB" sz="2000" b="1" dirty="0" smtClean="0">
                <a:solidFill>
                  <a:srgbClr val="FFFFFF"/>
                </a:solidFill>
                <a:latin typeface="Arial" pitchFamily="34" charset="0"/>
              </a:rPr>
              <a:t>BUS. SUV.CAR.SHIP</a:t>
            </a:r>
            <a:endParaRPr lang="en-GB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5633642"/>
            <a:ext cx="9143999" cy="279180"/>
          </a:xfrm>
          <a:prstGeom prst="rect">
            <a:avLst/>
          </a:prstGeom>
          <a:solidFill>
            <a:srgbClr val="C00000">
              <a:alpha val="89999"/>
            </a:srgb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5pPr>
            <a:lvl6pPr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6pPr>
            <a:lvl7pPr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7pPr>
            <a:lvl8pPr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8pPr>
            <a:lvl9pPr defTabSz="4572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1E4191"/>
              </a:buClr>
              <a:buSzPct val="100000"/>
              <a:buFont typeface="GE Inspira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1E4191"/>
                </a:solidFill>
                <a:latin typeface="GE Inspira" pitchFamily="32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defRPr/>
            </a:pPr>
            <a:r>
              <a:rPr lang="en-GB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Clutch Pedal Lever, Sub Assembly of Clutch Link, V Groove Pulley, Body, Driving Rings, </a:t>
            </a:r>
            <a:r>
              <a:rPr lang="en-GB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Links,Adjusting</a:t>
            </a:r>
            <a:r>
              <a:rPr lang="en-GB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Fulfilling Needs…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7" cstate="print"/>
          <a:srcRect l="41250" t="53333" r="31250" b="21482"/>
          <a:stretch>
            <a:fillRect/>
          </a:stretch>
        </p:blipFill>
        <p:spPr bwMode="auto">
          <a:xfrm>
            <a:off x="7315200" y="4267200"/>
            <a:ext cx="177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221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1170</Words>
  <Application>Microsoft Office PowerPoint</Application>
  <PresentationFormat>On-screen Show (4:3)</PresentationFormat>
  <Paragraphs>330</Paragraphs>
  <Slides>53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Worksheet</vt:lpstr>
      <vt:lpstr>SRI KVS INDUSTRIES No.351, Sidco Industrial Estate, Ambattur, Chennai- 98</vt:lpstr>
      <vt:lpstr>History</vt:lpstr>
      <vt:lpstr>Slide 3</vt:lpstr>
      <vt:lpstr>Slide 4</vt:lpstr>
      <vt:lpstr>Corporate Strategy – 3 Years</vt:lpstr>
      <vt:lpstr>QUALITY POLICY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Training Hall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kvs</dc:creator>
  <cp:lastModifiedBy>ADMIN</cp:lastModifiedBy>
  <cp:revision>415</cp:revision>
  <dcterms:created xsi:type="dcterms:W3CDTF">2006-08-16T00:00:00Z</dcterms:created>
  <dcterms:modified xsi:type="dcterms:W3CDTF">2019-02-04T13:36:07Z</dcterms:modified>
</cp:coreProperties>
</file>